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embeddedFontLst>
    <p:embeddedFont>
      <p:font typeface="Calibri" panose="020F0502020204030204" pitchFamily="34" charset="0"/>
      <p:regular r:id="rId8"/>
      <p:bold r:id="rId9"/>
      <p:italic r:id="rId10"/>
      <p:boldItalic r:id="rId11"/>
    </p:embeddedFont>
    <p:embeddedFont>
      <p:font typeface="Lato"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8" d="100"/>
          <a:sy n="68" d="100"/>
        </p:scale>
        <p:origin x="76" y="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67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92655"/>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Phân Tích Đặc Điểm Quá Trình Giáo Dục Mang Tính Cụ Thể và Cá Biệt</a:t>
            </a:r>
            <a:endParaRPr lang="en-US" sz="4450" dirty="0"/>
          </a:p>
        </p:txBody>
      </p:sp>
      <p:sp>
        <p:nvSpPr>
          <p:cNvPr id="4" name="Text 1"/>
          <p:cNvSpPr/>
          <p:nvPr/>
        </p:nvSpPr>
        <p:spPr>
          <a:xfrm>
            <a:off x="793790" y="4659154"/>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Quá trình giáo dục là một hành trình đầy thử thách và luôn thay đổi, đòi hỏi sự linh hoạt và khả năng thích ứng cao.</a:t>
            </a:r>
            <a:endParaRPr lang="en-US" sz="1750" dirty="0"/>
          </a:p>
        </p:txBody>
      </p:sp>
      <p:sp>
        <p:nvSpPr>
          <p:cNvPr id="5" name="Shape 2"/>
          <p:cNvSpPr/>
          <p:nvPr/>
        </p:nvSpPr>
        <p:spPr>
          <a:xfrm>
            <a:off x="793790" y="5657017"/>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801410" y="5664637"/>
            <a:ext cx="347663" cy="347663"/>
          </a:xfrm>
          <a:prstGeom prst="rect">
            <a:avLst/>
          </a:prstGeom>
        </p:spPr>
      </p:pic>
      <p:sp>
        <p:nvSpPr>
          <p:cNvPr id="7" name="Text 3"/>
          <p:cNvSpPr/>
          <p:nvPr/>
        </p:nvSpPr>
        <p:spPr>
          <a:xfrm>
            <a:off x="1270040" y="5640110"/>
            <a:ext cx="1595080" cy="396835"/>
          </a:xfrm>
          <a:prstGeom prst="rect">
            <a:avLst/>
          </a:prstGeom>
          <a:noFill/>
          <a:ln/>
        </p:spPr>
        <p:txBody>
          <a:bodyPr wrap="none" lIns="0" tIns="0" rIns="0" bIns="0" rtlCol="0" anchor="t"/>
          <a:lstStyle/>
          <a:p>
            <a:pPr marL="0" indent="0" algn="l">
              <a:lnSpc>
                <a:spcPts val="3100"/>
              </a:lnSpc>
              <a:buNone/>
            </a:pPr>
            <a:r>
              <a:rPr lang="en-US" sz="2200" b="1" dirty="0">
                <a:solidFill>
                  <a:srgbClr val="4A4A45"/>
                </a:solidFill>
                <a:latin typeface="Lato Bold" pitchFamily="34" charset="0"/>
                <a:ea typeface="Lato Bold" pitchFamily="34" charset="-122"/>
                <a:cs typeface="Lato Bold" pitchFamily="34" charset="-120"/>
              </a:rPr>
              <a:t>by Lê Tú Anh</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274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Đặc Điểm Cụ Thể</a:t>
            </a:r>
            <a:endParaRPr lang="en-US" sz="4450" dirty="0"/>
          </a:p>
        </p:txBody>
      </p:sp>
      <p:sp>
        <p:nvSpPr>
          <p:cNvPr id="3" name="Text 1"/>
          <p:cNvSpPr/>
          <p:nvPr/>
        </p:nvSpPr>
        <p:spPr>
          <a:xfrm>
            <a:off x="793790" y="3155156"/>
            <a:ext cx="1304282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Quá trình giáo dục diễn ra trong bối cảnh cụ thể, với những nội dung, phương pháp và hình thức phù hợp với đối tượng học sinh, môi trường và mục tiêu giáo dục.</a:t>
            </a:r>
            <a:endParaRPr lang="en-US" sz="1750" dirty="0"/>
          </a:p>
        </p:txBody>
      </p:sp>
      <p:sp>
        <p:nvSpPr>
          <p:cNvPr id="4" name="Text 2"/>
          <p:cNvSpPr/>
          <p:nvPr/>
        </p:nvSpPr>
        <p:spPr>
          <a:xfrm>
            <a:off x="793790" y="4362926"/>
            <a:ext cx="2835235" cy="354330"/>
          </a:xfrm>
          <a:prstGeom prst="rect">
            <a:avLst/>
          </a:prstGeom>
          <a:noFill/>
          <a:ln/>
        </p:spPr>
        <p:txBody>
          <a:bodyPr wrap="none" lIns="0" tIns="0" rIns="0" bIns="0" rtlCol="0" anchor="t"/>
          <a:lstStyle/>
          <a:p>
            <a:pPr marL="0" indent="0">
              <a:lnSpc>
                <a:spcPts val="2750"/>
              </a:lnSpc>
              <a:buNone/>
            </a:pPr>
            <a:r>
              <a:rPr lang="en-US" sz="2200" b="1" dirty="0" err="1">
                <a:solidFill>
                  <a:srgbClr val="282824"/>
                </a:solidFill>
                <a:latin typeface="Lato Bold" pitchFamily="34" charset="0"/>
                <a:ea typeface="Lato Bold" pitchFamily="34" charset="-122"/>
                <a:cs typeface="Lato Bold" pitchFamily="34" charset="-120"/>
              </a:rPr>
              <a:t>Ví</a:t>
            </a:r>
            <a:r>
              <a:rPr lang="en-US" sz="2200" b="1" dirty="0">
                <a:solidFill>
                  <a:srgbClr val="282824"/>
                </a:solidFill>
                <a:latin typeface="Lato Bold" pitchFamily="34" charset="0"/>
                <a:ea typeface="Lato Bold" pitchFamily="34" charset="-122"/>
                <a:cs typeface="Lato Bold" pitchFamily="34" charset="-120"/>
              </a:rPr>
              <a:t> </a:t>
            </a:r>
            <a:r>
              <a:rPr lang="en-US" sz="2200" b="1" dirty="0" err="1">
                <a:solidFill>
                  <a:srgbClr val="282824"/>
                </a:solidFill>
                <a:latin typeface="Lato Bold" pitchFamily="34" charset="0"/>
                <a:ea typeface="Lato Bold" pitchFamily="34" charset="-122"/>
                <a:cs typeface="Lato Bold" pitchFamily="34" charset="-120"/>
              </a:rPr>
              <a:t>dụ</a:t>
            </a:r>
            <a:r>
              <a:rPr lang="en-US" sz="2200" b="1" dirty="0">
                <a:solidFill>
                  <a:srgbClr val="282824"/>
                </a:solidFill>
                <a:latin typeface="Lato Bold" pitchFamily="34" charset="0"/>
                <a:ea typeface="Lato Bold" pitchFamily="34" charset="-122"/>
                <a:cs typeface="Lato Bold" pitchFamily="34" charset="-120"/>
              </a:rPr>
              <a:t> 1</a:t>
            </a:r>
            <a:endParaRPr lang="en-US" sz="2200" dirty="0"/>
          </a:p>
        </p:txBody>
      </p:sp>
      <p:sp>
        <p:nvSpPr>
          <p:cNvPr id="5" name="Text 3"/>
          <p:cNvSpPr/>
          <p:nvPr/>
        </p:nvSpPr>
        <p:spPr>
          <a:xfrm>
            <a:off x="793790" y="4944070"/>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Trong một lớp học về khoa học tự nhiên, giáo viên có thể sử dụng thí nghiệm thực tế để giúp học sinh hiểu rõ hơn về các khái niệm lý thuyết.</a:t>
            </a:r>
            <a:endParaRPr lang="en-US" sz="1750" dirty="0"/>
          </a:p>
        </p:txBody>
      </p:sp>
      <p:sp>
        <p:nvSpPr>
          <p:cNvPr id="6" name="Text 4"/>
          <p:cNvSpPr/>
          <p:nvPr/>
        </p:nvSpPr>
        <p:spPr>
          <a:xfrm>
            <a:off x="7599521" y="4362926"/>
            <a:ext cx="2835235" cy="354330"/>
          </a:xfrm>
          <a:prstGeom prst="rect">
            <a:avLst/>
          </a:prstGeom>
          <a:noFill/>
          <a:ln/>
        </p:spPr>
        <p:txBody>
          <a:bodyPr wrap="none" lIns="0" tIns="0" rIns="0" bIns="0" rtlCol="0" anchor="t"/>
          <a:lstStyle/>
          <a:p>
            <a:pPr marL="0" indent="0">
              <a:lnSpc>
                <a:spcPts val="2750"/>
              </a:lnSpc>
              <a:buNone/>
            </a:pPr>
            <a:r>
              <a:rPr lang="en-US" sz="2200" b="1" dirty="0" err="1">
                <a:solidFill>
                  <a:srgbClr val="282824"/>
                </a:solidFill>
                <a:latin typeface="Lato Bold" pitchFamily="34" charset="0"/>
                <a:ea typeface="Lato Bold" pitchFamily="34" charset="-122"/>
                <a:cs typeface="Lato Bold" pitchFamily="34" charset="-120"/>
              </a:rPr>
              <a:t>Ví</a:t>
            </a:r>
            <a:r>
              <a:rPr lang="en-US" sz="2200" b="1" dirty="0">
                <a:solidFill>
                  <a:srgbClr val="282824"/>
                </a:solidFill>
                <a:latin typeface="Lato Bold" pitchFamily="34" charset="0"/>
                <a:ea typeface="Lato Bold" pitchFamily="34" charset="-122"/>
                <a:cs typeface="Lato Bold" pitchFamily="34" charset="-120"/>
              </a:rPr>
              <a:t> </a:t>
            </a:r>
            <a:r>
              <a:rPr lang="en-US" sz="2200" b="1" dirty="0" err="1">
                <a:solidFill>
                  <a:srgbClr val="282824"/>
                </a:solidFill>
                <a:latin typeface="Lato Bold" pitchFamily="34" charset="0"/>
                <a:ea typeface="Lato Bold" pitchFamily="34" charset="-122"/>
                <a:cs typeface="Lato Bold" pitchFamily="34" charset="-120"/>
              </a:rPr>
              <a:t>dụ</a:t>
            </a:r>
            <a:r>
              <a:rPr lang="en-US" sz="2200" b="1" dirty="0">
                <a:solidFill>
                  <a:srgbClr val="282824"/>
                </a:solidFill>
                <a:latin typeface="Lato Bold" pitchFamily="34" charset="0"/>
                <a:ea typeface="Lato Bold" pitchFamily="34" charset="-122"/>
                <a:cs typeface="Lato Bold" pitchFamily="34" charset="-120"/>
              </a:rPr>
              <a:t> 2</a:t>
            </a:r>
            <a:endParaRPr lang="en-US" sz="2200" dirty="0"/>
          </a:p>
        </p:txBody>
      </p:sp>
      <p:sp>
        <p:nvSpPr>
          <p:cNvPr id="7" name="Text 5"/>
          <p:cNvSpPr/>
          <p:nvPr/>
        </p:nvSpPr>
        <p:spPr>
          <a:xfrm>
            <a:off x="7599521" y="4944070"/>
            <a:ext cx="6244709" cy="1088708"/>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Nếu bài học là về sự cháy, giáo viên có thể tổ chức một buổi thực hành để học sinh thực hiện các thí nghiệm đơn giản, từ đó giúp các em cảm nhận và hiểu rõ hơn về hiện tượng này.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65986"/>
            <a:ext cx="5486400" cy="8229600"/>
          </a:xfrm>
          <a:prstGeom prst="rect">
            <a:avLst/>
          </a:prstGeom>
        </p:spPr>
      </p:pic>
      <p:sp>
        <p:nvSpPr>
          <p:cNvPr id="3" name="Text 0"/>
          <p:cNvSpPr/>
          <p:nvPr/>
        </p:nvSpPr>
        <p:spPr>
          <a:xfrm>
            <a:off x="793790" y="153912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Đặc Điểm Cá Biệt</a:t>
            </a:r>
            <a:endParaRPr lang="en-US" sz="4450" dirty="0"/>
          </a:p>
        </p:txBody>
      </p:sp>
      <p:sp>
        <p:nvSpPr>
          <p:cNvPr id="4" name="Text 1"/>
          <p:cNvSpPr/>
          <p:nvPr/>
        </p:nvSpPr>
        <p:spPr>
          <a:xfrm>
            <a:off x="793790" y="2588062"/>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Quá trình giáo dục mang tính cá biệt thể hiện sự chú ý và điều chỉnh phù hợp với từng cá nhân học sinh.</a:t>
            </a:r>
            <a:endParaRPr lang="en-US" sz="1750" dirty="0"/>
          </a:p>
        </p:txBody>
      </p:sp>
      <p:sp>
        <p:nvSpPr>
          <p:cNvPr id="5" name="Shape 2"/>
          <p:cNvSpPr/>
          <p:nvPr/>
        </p:nvSpPr>
        <p:spPr>
          <a:xfrm>
            <a:off x="793790" y="3569018"/>
            <a:ext cx="3664863" cy="3121462"/>
          </a:xfrm>
          <a:prstGeom prst="roundRect">
            <a:avLst>
              <a:gd name="adj" fmla="val 1090"/>
            </a:avLst>
          </a:prstGeom>
          <a:solidFill>
            <a:srgbClr val="E5DFD2"/>
          </a:solidFill>
          <a:ln/>
        </p:spPr>
      </p:sp>
      <p:sp>
        <p:nvSpPr>
          <p:cNvPr id="6" name="Text 3"/>
          <p:cNvSpPr/>
          <p:nvPr/>
        </p:nvSpPr>
        <p:spPr>
          <a:xfrm>
            <a:off x="1020604" y="3795832"/>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Khả năng Tiếp Thu</a:t>
            </a:r>
            <a:endParaRPr lang="en-US" sz="2200" dirty="0"/>
          </a:p>
        </p:txBody>
      </p:sp>
      <p:sp>
        <p:nvSpPr>
          <p:cNvPr id="7" name="Text 4"/>
          <p:cNvSpPr/>
          <p:nvPr/>
        </p:nvSpPr>
        <p:spPr>
          <a:xfrm>
            <a:off x="1020604" y="4286250"/>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Mỗi học sinh có những đặc điểm riêng, bao gồm khả năng tiếp thu, sở thích, và hoàn cảnh sống khác nhau.</a:t>
            </a:r>
            <a:endParaRPr lang="en-US" sz="1750" dirty="0"/>
          </a:p>
        </p:txBody>
      </p:sp>
      <p:sp>
        <p:nvSpPr>
          <p:cNvPr id="8" name="Shape 5"/>
          <p:cNvSpPr/>
          <p:nvPr/>
        </p:nvSpPr>
        <p:spPr>
          <a:xfrm>
            <a:off x="4685467" y="3569018"/>
            <a:ext cx="3664863" cy="3121462"/>
          </a:xfrm>
          <a:prstGeom prst="roundRect">
            <a:avLst>
              <a:gd name="adj" fmla="val 1090"/>
            </a:avLst>
          </a:prstGeom>
          <a:solidFill>
            <a:srgbClr val="E5DFD2"/>
          </a:solidFill>
          <a:ln/>
        </p:spPr>
      </p:sp>
      <p:sp>
        <p:nvSpPr>
          <p:cNvPr id="9" name="Text 6"/>
          <p:cNvSpPr/>
          <p:nvPr/>
        </p:nvSpPr>
        <p:spPr>
          <a:xfrm>
            <a:off x="4912281" y="3795832"/>
            <a:ext cx="2923580"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Phương Pháp Dạy Học</a:t>
            </a:r>
            <a:endParaRPr lang="en-US" sz="2200" dirty="0"/>
          </a:p>
        </p:txBody>
      </p:sp>
      <p:sp>
        <p:nvSpPr>
          <p:cNvPr id="10" name="Text 7"/>
          <p:cNvSpPr/>
          <p:nvPr/>
        </p:nvSpPr>
        <p:spPr>
          <a:xfrm>
            <a:off x="4912281" y="4286250"/>
            <a:ext cx="3211235" cy="217741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Giáo viên có thể áp dụng phương pháp dạy học phân hóa, cho phép học sinh học theo tiến độ riêng của mình, từ đó đáp ứng nhu cầu học tập của từng cá nhân.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75398"/>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Liên Hệ Bản Thân</a:t>
            </a:r>
            <a:endParaRPr lang="en-US" sz="4450" dirty="0"/>
          </a:p>
        </p:txBody>
      </p:sp>
      <p:sp>
        <p:nvSpPr>
          <p:cNvPr id="4" name="Text 1"/>
          <p:cNvSpPr/>
          <p:nvPr/>
        </p:nvSpPr>
        <p:spPr>
          <a:xfrm>
            <a:off x="793790" y="2324338"/>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Trong quá trình học tập của bản thân, tôi cũng đã trải nghiệm sự ảnh hưởng của quá trình giáo dục mang tính cụ thể và cá biệt.</a:t>
            </a:r>
            <a:endParaRPr lang="en-US" sz="1750" dirty="0"/>
          </a:p>
        </p:txBody>
      </p:sp>
      <p:sp>
        <p:nvSpPr>
          <p:cNvPr id="5" name="Shape 2"/>
          <p:cNvSpPr/>
          <p:nvPr/>
        </p:nvSpPr>
        <p:spPr>
          <a:xfrm>
            <a:off x="793790" y="3560445"/>
            <a:ext cx="510302" cy="510302"/>
          </a:xfrm>
          <a:prstGeom prst="roundRect">
            <a:avLst>
              <a:gd name="adj" fmla="val 6667"/>
            </a:avLst>
          </a:prstGeom>
          <a:solidFill>
            <a:srgbClr val="E5DFD2"/>
          </a:solidFill>
          <a:ln/>
        </p:spPr>
      </p:sp>
      <p:sp>
        <p:nvSpPr>
          <p:cNvPr id="6" name="Text 3"/>
          <p:cNvSpPr/>
          <p:nvPr/>
        </p:nvSpPr>
        <p:spPr>
          <a:xfrm>
            <a:off x="950238" y="3645456"/>
            <a:ext cx="197406" cy="340281"/>
          </a:xfrm>
          <a:prstGeom prst="rect">
            <a:avLst/>
          </a:prstGeom>
          <a:noFill/>
          <a:ln/>
        </p:spPr>
        <p:txBody>
          <a:bodyPr wrap="none" lIns="0" tIns="0" rIns="0" bIns="0" rtlCol="0" anchor="t"/>
          <a:lstStyle/>
          <a:p>
            <a:pPr marL="0" indent="0" algn="ctr">
              <a:lnSpc>
                <a:spcPts val="2650"/>
              </a:lnSpc>
              <a:buNone/>
            </a:pPr>
            <a:r>
              <a:rPr lang="en-US" sz="2650" b="1" dirty="0">
                <a:solidFill>
                  <a:srgbClr val="4A4A45"/>
                </a:solidFill>
                <a:latin typeface="Lato Bold" pitchFamily="34" charset="0"/>
                <a:ea typeface="Lato Bold" pitchFamily="34" charset="-122"/>
                <a:cs typeface="Lato Bold" pitchFamily="34" charset="-120"/>
              </a:rPr>
              <a:t>1</a:t>
            </a:r>
            <a:endParaRPr lang="en-US" sz="2650" dirty="0"/>
          </a:p>
        </p:txBody>
      </p:sp>
      <p:sp>
        <p:nvSpPr>
          <p:cNvPr id="7" name="Text 4"/>
          <p:cNvSpPr/>
          <p:nvPr/>
        </p:nvSpPr>
        <p:spPr>
          <a:xfrm>
            <a:off x="1530906" y="356044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Ví dụ Cụ Thể</a:t>
            </a:r>
            <a:endParaRPr lang="en-US" sz="2200" dirty="0"/>
          </a:p>
        </p:txBody>
      </p:sp>
      <p:sp>
        <p:nvSpPr>
          <p:cNvPr id="8" name="Text 5"/>
          <p:cNvSpPr/>
          <p:nvPr/>
        </p:nvSpPr>
        <p:spPr>
          <a:xfrm>
            <a:off x="1530906" y="4050863"/>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Khi tôi học môn Toán, giáo viên thường sử dụng các ví dụ thực tế liên quan đến cuộc sống hàng ngày để giúp tôi hiểu rõ hơn về các khái niệm.</a:t>
            </a:r>
            <a:endParaRPr lang="en-US" sz="1750" dirty="0"/>
          </a:p>
        </p:txBody>
      </p:sp>
      <p:sp>
        <p:nvSpPr>
          <p:cNvPr id="9" name="Shape 6"/>
          <p:cNvSpPr/>
          <p:nvPr/>
        </p:nvSpPr>
        <p:spPr>
          <a:xfrm>
            <a:off x="4685467" y="3560445"/>
            <a:ext cx="510302" cy="510302"/>
          </a:xfrm>
          <a:prstGeom prst="roundRect">
            <a:avLst>
              <a:gd name="adj" fmla="val 6667"/>
            </a:avLst>
          </a:prstGeom>
          <a:solidFill>
            <a:srgbClr val="E5DFD2"/>
          </a:solidFill>
          <a:ln/>
        </p:spPr>
      </p:sp>
      <p:sp>
        <p:nvSpPr>
          <p:cNvPr id="10" name="Text 7"/>
          <p:cNvSpPr/>
          <p:nvPr/>
        </p:nvSpPr>
        <p:spPr>
          <a:xfrm>
            <a:off x="4841915" y="3645456"/>
            <a:ext cx="197406" cy="340281"/>
          </a:xfrm>
          <a:prstGeom prst="rect">
            <a:avLst/>
          </a:prstGeom>
          <a:noFill/>
          <a:ln/>
        </p:spPr>
        <p:txBody>
          <a:bodyPr wrap="none" lIns="0" tIns="0" rIns="0" bIns="0" rtlCol="0" anchor="t"/>
          <a:lstStyle/>
          <a:p>
            <a:pPr marL="0" indent="0" algn="ctr">
              <a:lnSpc>
                <a:spcPts val="2650"/>
              </a:lnSpc>
              <a:buNone/>
            </a:pPr>
            <a:r>
              <a:rPr lang="en-US" sz="2650" b="1" dirty="0">
                <a:solidFill>
                  <a:srgbClr val="4A4A45"/>
                </a:solidFill>
                <a:latin typeface="Lato Bold" pitchFamily="34" charset="0"/>
                <a:ea typeface="Lato Bold" pitchFamily="34" charset="-122"/>
                <a:cs typeface="Lato Bold" pitchFamily="34" charset="-120"/>
              </a:rPr>
              <a:t>2</a:t>
            </a:r>
            <a:endParaRPr lang="en-US" sz="2650" dirty="0"/>
          </a:p>
        </p:txBody>
      </p:sp>
      <p:sp>
        <p:nvSpPr>
          <p:cNvPr id="11" name="Text 8"/>
          <p:cNvSpPr/>
          <p:nvPr/>
        </p:nvSpPr>
        <p:spPr>
          <a:xfrm>
            <a:off x="5422583" y="356044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A4A45"/>
                </a:solidFill>
                <a:latin typeface="Lato Bold" pitchFamily="34" charset="0"/>
                <a:ea typeface="Lato Bold" pitchFamily="34" charset="-122"/>
                <a:cs typeface="Lato Bold" pitchFamily="34" charset="-120"/>
              </a:rPr>
              <a:t>Ví dụ Cá Biệt</a:t>
            </a:r>
            <a:endParaRPr lang="en-US" sz="2200" dirty="0"/>
          </a:p>
        </p:txBody>
      </p:sp>
      <p:sp>
        <p:nvSpPr>
          <p:cNvPr id="12" name="Text 9"/>
          <p:cNvSpPr/>
          <p:nvPr/>
        </p:nvSpPr>
        <p:spPr>
          <a:xfrm>
            <a:off x="5422583" y="4050863"/>
            <a:ext cx="2927747" cy="2903220"/>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Tôi có một người bạn học cùng lớp, luôn gặp khó khăn trong việc hiểu bài. Giáo viên đã nhận ra điều này và đã dành thêm thời gian để giải thích cho bạn tôi bằng cách sử dụng hình ảnh và ví dụ cụ thể.</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13334"/>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82824"/>
                </a:solidFill>
                <a:latin typeface="Lato Bold" pitchFamily="34" charset="0"/>
                <a:ea typeface="Lato Bold" pitchFamily="34" charset="-122"/>
                <a:cs typeface="Lato Bold" pitchFamily="34" charset="-120"/>
              </a:rPr>
              <a:t>Kết Luận</a:t>
            </a:r>
            <a:endParaRPr lang="en-US" sz="4450" dirty="0"/>
          </a:p>
        </p:txBody>
      </p:sp>
      <p:sp>
        <p:nvSpPr>
          <p:cNvPr id="4" name="Text 1"/>
          <p:cNvSpPr/>
          <p:nvPr/>
        </p:nvSpPr>
        <p:spPr>
          <a:xfrm>
            <a:off x="793790" y="2962275"/>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4A4A45"/>
                </a:solidFill>
                <a:latin typeface="Lato" pitchFamily="34" charset="0"/>
                <a:ea typeface="Lato" pitchFamily="34" charset="-122"/>
                <a:cs typeface="Lato" pitchFamily="34" charset="-120"/>
              </a:rPr>
              <a:t>Quá trình giáo dục mang tính cụ thể và cá biệt là một yếu tố quan trọng để giúp học sinh phát triển một cách toàn diện.</a:t>
            </a:r>
            <a:endParaRPr lang="en-US" sz="1750" dirty="0"/>
          </a:p>
        </p:txBody>
      </p:sp>
      <p:pic>
        <p:nvPicPr>
          <p:cNvPr id="5" name="Image 1" descr="preencoded.png"/>
          <p:cNvPicPr>
            <a:picLocks noChangeAspect="1"/>
          </p:cNvPicPr>
          <p:nvPr/>
        </p:nvPicPr>
        <p:blipFill>
          <a:blip r:embed="rId4"/>
          <a:stretch>
            <a:fillRect/>
          </a:stretch>
        </p:blipFill>
        <p:spPr>
          <a:xfrm>
            <a:off x="793790" y="3943231"/>
            <a:ext cx="566976" cy="566976"/>
          </a:xfrm>
          <a:prstGeom prst="rect">
            <a:avLst/>
          </a:prstGeom>
        </p:spPr>
      </p:pic>
      <p:sp>
        <p:nvSpPr>
          <p:cNvPr id="6" name="Text 2"/>
          <p:cNvSpPr/>
          <p:nvPr/>
        </p:nvSpPr>
        <p:spPr>
          <a:xfrm>
            <a:off x="793790" y="473702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Hiệu Quả</a:t>
            </a:r>
            <a:endParaRPr lang="en-US" sz="2200" dirty="0"/>
          </a:p>
        </p:txBody>
      </p:sp>
      <p:sp>
        <p:nvSpPr>
          <p:cNvPr id="7" name="Text 3"/>
          <p:cNvSpPr/>
          <p:nvPr/>
        </p:nvSpPr>
        <p:spPr>
          <a:xfrm>
            <a:off x="793790" y="5227439"/>
            <a:ext cx="3608070" cy="108870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Giáo viên có thể tạo ra môi trường học tập tích cực, giúp học sinh tiếp thu kiến thức hiệu quả.</a:t>
            </a:r>
            <a:endParaRPr lang="en-US" sz="1750" dirty="0"/>
          </a:p>
        </p:txBody>
      </p:sp>
      <p:pic>
        <p:nvPicPr>
          <p:cNvPr id="8" name="Image 2" descr="preencoded.png"/>
          <p:cNvPicPr>
            <a:picLocks noChangeAspect="1"/>
          </p:cNvPicPr>
          <p:nvPr/>
        </p:nvPicPr>
        <p:blipFill>
          <a:blip r:embed="rId5"/>
          <a:stretch>
            <a:fillRect/>
          </a:stretch>
        </p:blipFill>
        <p:spPr>
          <a:xfrm>
            <a:off x="4742021" y="3943231"/>
            <a:ext cx="566976" cy="566976"/>
          </a:xfrm>
          <a:prstGeom prst="rect">
            <a:avLst/>
          </a:prstGeom>
        </p:spPr>
      </p:pic>
      <p:sp>
        <p:nvSpPr>
          <p:cNvPr id="9" name="Text 4"/>
          <p:cNvSpPr/>
          <p:nvPr/>
        </p:nvSpPr>
        <p:spPr>
          <a:xfrm>
            <a:off x="4742021" y="473702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A4A45"/>
                </a:solidFill>
                <a:latin typeface="Lato Bold" pitchFamily="34" charset="0"/>
                <a:ea typeface="Lato Bold" pitchFamily="34" charset="-122"/>
                <a:cs typeface="Lato Bold" pitchFamily="34" charset="-120"/>
              </a:rPr>
              <a:t>Phát Triển Toàn Diện</a:t>
            </a:r>
            <a:endParaRPr lang="en-US" sz="2200" dirty="0"/>
          </a:p>
        </p:txBody>
      </p:sp>
      <p:sp>
        <p:nvSpPr>
          <p:cNvPr id="10" name="Text 5"/>
          <p:cNvSpPr/>
          <p:nvPr/>
        </p:nvSpPr>
        <p:spPr>
          <a:xfrm>
            <a:off x="4742021" y="5227439"/>
            <a:ext cx="3608189" cy="1088708"/>
          </a:xfrm>
          <a:prstGeom prst="rect">
            <a:avLst/>
          </a:prstGeom>
          <a:noFill/>
          <a:ln/>
        </p:spPr>
        <p:txBody>
          <a:bodyPr wrap="square" lIns="0" tIns="0" rIns="0" bIns="0" rtlCol="0" anchor="t"/>
          <a:lstStyle/>
          <a:p>
            <a:pPr marL="0" indent="0" algn="l">
              <a:lnSpc>
                <a:spcPts val="2850"/>
              </a:lnSpc>
              <a:buNone/>
            </a:pPr>
            <a:r>
              <a:rPr lang="en-US" sz="1750" dirty="0">
                <a:solidFill>
                  <a:srgbClr val="4A4A45"/>
                </a:solidFill>
                <a:latin typeface="Lato" pitchFamily="34" charset="0"/>
                <a:ea typeface="Lato" pitchFamily="34" charset="-122"/>
                <a:cs typeface="Lato" pitchFamily="34" charset="-120"/>
              </a:rPr>
              <a:t>Học sinh được trang bị những kỹ năng và thái độ cần thiết cho tương lai.</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483</Words>
  <Application>Microsoft Office PowerPoint</Application>
  <PresentationFormat>Custom</PresentationFormat>
  <Paragraphs>34</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Lato Bold</vt:lpstr>
      <vt:lpstr>Lato</vt:lpstr>
      <vt:lpstr>Calibri</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Tien Nguyen Viet</cp:lastModifiedBy>
  <cp:revision>5</cp:revision>
  <dcterms:created xsi:type="dcterms:W3CDTF">2024-12-12T02:47:41Z</dcterms:created>
  <dcterms:modified xsi:type="dcterms:W3CDTF">2024-12-12T02:57:43Z</dcterms:modified>
</cp:coreProperties>
</file>